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58" r:id="rId4"/>
    <p:sldId id="257" r:id="rId5"/>
    <p:sldId id="260" r:id="rId6"/>
    <p:sldId id="261" r:id="rId7"/>
    <p:sldId id="264" r:id="rId8"/>
    <p:sldId id="271" r:id="rId9"/>
    <p:sldId id="267" r:id="rId10"/>
    <p:sldId id="268" r:id="rId11"/>
    <p:sldId id="274" r:id="rId12"/>
    <p:sldId id="279" r:id="rId13"/>
    <p:sldId id="281" r:id="rId14"/>
    <p:sldId id="265" r:id="rId15"/>
    <p:sldId id="275" r:id="rId16"/>
    <p:sldId id="269" r:id="rId17"/>
    <p:sldId id="272" r:id="rId18"/>
    <p:sldId id="273" r:id="rId19"/>
    <p:sldId id="276" r:id="rId20"/>
    <p:sldId id="277" r:id="rId21"/>
    <p:sldId id="278" r:id="rId22"/>
    <p:sldId id="284" r:id="rId23"/>
    <p:sldId id="285" r:id="rId24"/>
    <p:sldId id="282" r:id="rId25"/>
    <p:sldId id="266" r:id="rId26"/>
    <p:sldId id="283" r:id="rId27"/>
  </p:sldIdLst>
  <p:sldSz cx="12192000" cy="6858000"/>
  <p:notesSz cx="6858000" cy="9144000"/>
  <p:embeddedFontLst>
    <p:embeddedFont>
      <p:font typeface="Pretendard Variable" panose="02000003000000020004" pitchFamily="2" charset="-127"/>
      <p:regular r:id="rId28"/>
      <p:bold r:id="rId29"/>
    </p:embeddedFont>
    <p:embeddedFont>
      <p:font typeface="태나다체 " panose="02000000000000000000" pitchFamily="2" charset="-127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Diphylleia" pitchFamily="2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D5F4FF"/>
    <a:srgbClr val="E7F9FF"/>
    <a:srgbClr val="F7FDFF"/>
    <a:srgbClr val="CDF5FF"/>
    <a:srgbClr val="D7E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6" y="7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CFBF-45B1-437A-AA51-A90BC2FD4E29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AACF7-322C-4FAF-94C0-AD2791E47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219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CFBF-45B1-437A-AA51-A90BC2FD4E29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AACF7-322C-4FAF-94C0-AD2791E47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923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CFBF-45B1-437A-AA51-A90BC2FD4E29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AACF7-322C-4FAF-94C0-AD2791E47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44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CFBF-45B1-437A-AA51-A90BC2FD4E29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AACF7-322C-4FAF-94C0-AD2791E47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51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CFBF-45B1-437A-AA51-A90BC2FD4E29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AACF7-322C-4FAF-94C0-AD2791E47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0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CFBF-45B1-437A-AA51-A90BC2FD4E29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AACF7-322C-4FAF-94C0-AD2791E47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6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CFBF-45B1-437A-AA51-A90BC2FD4E29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AACF7-322C-4FAF-94C0-AD2791E47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928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CFBF-45B1-437A-AA51-A90BC2FD4E29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AACF7-322C-4FAF-94C0-AD2791E47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544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CFBF-45B1-437A-AA51-A90BC2FD4E29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AACF7-322C-4FAF-94C0-AD2791E47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15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CFBF-45B1-437A-AA51-A90BC2FD4E29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AACF7-322C-4FAF-94C0-AD2791E47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356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CFBF-45B1-437A-AA51-A90BC2FD4E29}" type="datetimeFigureOut">
              <a:rPr lang="ko-KR" altLang="en-US" smtClean="0"/>
              <a:t>2024-07-17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AACF7-322C-4FAF-94C0-AD2791E477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194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iphylleia" pitchFamily="2" charset="-127"/>
                <a:ea typeface="Diphylleia" pitchFamily="2" charset="-127"/>
              </a:defRPr>
            </a:lvl1pPr>
          </a:lstStyle>
          <a:p>
            <a:fld id="{4E2FCFBF-45B1-437A-AA51-A90BC2FD4E29}" type="datetimeFigureOut">
              <a:rPr lang="ko-KR" altLang="en-US" smtClean="0"/>
              <a:pPr/>
              <a:t>2024-07-17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iphylleia" pitchFamily="2" charset="-127"/>
                <a:ea typeface="Diphylleia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iphylleia" pitchFamily="2" charset="-127"/>
                <a:ea typeface="Diphylleia" pitchFamily="2" charset="-127"/>
              </a:defRPr>
            </a:lvl1pPr>
          </a:lstStyle>
          <a:p>
            <a:fld id="{E5DAACF7-322C-4FAF-94C0-AD2791E4779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21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iphylleia" pitchFamily="2" charset="-127"/>
          <a:ea typeface="Diphylleia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Diphylleia" pitchFamily="2" charset="-127"/>
          <a:ea typeface="Diphylleia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Diphylleia" pitchFamily="2" charset="-127"/>
          <a:ea typeface="Diphylleia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iphylleia" pitchFamily="2" charset="-127"/>
          <a:ea typeface="Diphylleia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iphylleia" pitchFamily="2" charset="-127"/>
          <a:ea typeface="Diphylleia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iphylleia" pitchFamily="2" charset="-127"/>
          <a:ea typeface="Diphylleia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grpSp>
          <p:nvGrpSpPr>
            <p:cNvPr id="10" name="그룹 9"/>
            <p:cNvGrpSpPr/>
            <p:nvPr/>
          </p:nvGrpSpPr>
          <p:grpSpPr>
            <a:xfrm>
              <a:off x="341315" y="111442"/>
              <a:ext cx="11531372" cy="6491288"/>
              <a:chOff x="341315" y="111442"/>
              <a:chExt cx="11531372" cy="6491288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579440" y="111442"/>
                <a:ext cx="3014662" cy="900114"/>
              </a:xfrm>
              <a:prstGeom prst="roundRect">
                <a:avLst>
                  <a:gd name="adj" fmla="val 39923"/>
                </a:avLst>
              </a:prstGeom>
              <a:solidFill>
                <a:srgbClr val="D5F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341315" y="242886"/>
                <a:ext cx="3014662" cy="900114"/>
              </a:xfrm>
              <a:prstGeom prst="roundRect">
                <a:avLst>
                  <a:gd name="adj" fmla="val 39923"/>
                </a:avLst>
              </a:prstGeom>
              <a:solidFill>
                <a:srgbClr val="E7F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41315" y="557213"/>
                <a:ext cx="11531372" cy="6045517"/>
              </a:xfrm>
              <a:prstGeom prst="rect">
                <a:avLst/>
              </a:prstGeom>
              <a:solidFill>
                <a:srgbClr val="E7F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700087" y="956312"/>
              <a:ext cx="10815637" cy="5358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190822" y="1610109"/>
            <a:ext cx="3649270" cy="3637782"/>
          </a:xfrm>
          <a:prstGeom prst="rect">
            <a:avLst/>
          </a:prstGeom>
          <a:solidFill>
            <a:srgbClr val="E7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404209" y="2620468"/>
            <a:ext cx="3222497" cy="1617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>
              <a:lnSpc>
                <a:spcPct val="150000"/>
              </a:lnSpc>
            </a:pPr>
            <a:r>
              <a:rPr lang="en-US" altLang="ko-KR" sz="5400" dirty="0" err="1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Sportalk</a:t>
            </a:r>
            <a:endParaRPr lang="en-US" altLang="ko-KR" sz="5400" dirty="0" smtClean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정보처리기사</a:t>
            </a:r>
            <a:r>
              <a:rPr lang="en-US" altLang="ko-KR" sz="2800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A 1</a:t>
            </a:r>
            <a:r>
              <a:rPr lang="ko-KR" altLang="en-US" sz="2800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조</a:t>
            </a:r>
            <a:endParaRPr lang="en-US" altLang="ko-KR" sz="2800" dirty="0" smtClean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25061" y="5365663"/>
            <a:ext cx="2311286" cy="355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진채영</a:t>
            </a:r>
            <a:r>
              <a:rPr lang="en-US" altLang="ko-KR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권민현</a:t>
            </a:r>
            <a:r>
              <a:rPr lang="en-US" altLang="ko-KR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최낙원</a:t>
            </a:r>
            <a:endParaRPr lang="en-US" altLang="ko-KR" dirty="0" smtClean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🔴  </a:t>
            </a:r>
            <a:r>
              <a:rPr lang="en-US" altLang="ko-KR" dirty="0" err="1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Sportalk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584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 상세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기능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317470" y="1083946"/>
            <a:ext cx="1062351" cy="504825"/>
            <a:chOff x="3290574" y="1639473"/>
            <a:chExt cx="1062351" cy="504825"/>
          </a:xfrm>
        </p:grpSpPr>
        <p:sp>
          <p:nvSpPr>
            <p:cNvPr id="17" name="직사각형 16"/>
            <p:cNvSpPr/>
            <p:nvPr/>
          </p:nvSpPr>
          <p:spPr>
            <a:xfrm>
              <a:off x="3292472" y="1851974"/>
              <a:ext cx="1060453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90574" y="1639473"/>
              <a:ext cx="1062351" cy="504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로그인</a:t>
              </a:r>
              <a:endPara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6765"/>
          <a:stretch/>
        </p:blipFill>
        <p:spPr>
          <a:xfrm>
            <a:off x="1317470" y="2207550"/>
            <a:ext cx="5145101" cy="26238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163" y="1402548"/>
            <a:ext cx="3160114" cy="477886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317470" y="1954420"/>
            <a:ext cx="653168" cy="243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백엔드</a:t>
            </a:r>
            <a:endParaRPr lang="en-US" altLang="ko-K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124163" y="1123453"/>
            <a:ext cx="992333" cy="243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프론트엔드</a:t>
            </a:r>
            <a:endParaRPr lang="en-US" altLang="ko-KR" sz="1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14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 상세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기능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https://cdn.discordapp.com/attachments/1253244314759331863/1262845019841106150/image.png?ex=66981393&amp;is=6696c213&amp;hm=b38b2cc9b0c1ea1d43dc01ada64e0492b3c721f6826ac4c829f5e02db7e629f1&amp;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4" t="460" r="28797" b="-460"/>
          <a:stretch/>
        </p:blipFill>
        <p:spPr bwMode="auto">
          <a:xfrm>
            <a:off x="1848646" y="2199305"/>
            <a:ext cx="3830638" cy="276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dn.discordapp.com/attachments/1253244314759331863/1262845119565008906/image.png?ex=669813ab&amp;is=6696c22b&amp;hm=f7f90b7a2070dfeeddbaafc8ae158ab5a8c0b0f8a48db4f43033c1213d28bd06&amp;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8" t="-456" r="21814" b="456"/>
          <a:stretch/>
        </p:blipFill>
        <p:spPr bwMode="auto">
          <a:xfrm>
            <a:off x="6388099" y="2199305"/>
            <a:ext cx="4178403" cy="276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232790" y="1639473"/>
            <a:ext cx="1062351" cy="504825"/>
            <a:chOff x="3290574" y="1639473"/>
            <a:chExt cx="1062351" cy="504825"/>
          </a:xfrm>
        </p:grpSpPr>
        <p:sp>
          <p:nvSpPr>
            <p:cNvPr id="17" name="직사각형 16"/>
            <p:cNvSpPr/>
            <p:nvPr/>
          </p:nvSpPr>
          <p:spPr>
            <a:xfrm>
              <a:off x="3292472" y="1851974"/>
              <a:ext cx="1060453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90574" y="1639473"/>
              <a:ext cx="1062351" cy="504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로그인</a:t>
              </a:r>
              <a:endPara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946125" y="1639473"/>
            <a:ext cx="1062351" cy="504825"/>
            <a:chOff x="8078474" y="1639473"/>
            <a:chExt cx="1062351" cy="504825"/>
          </a:xfrm>
        </p:grpSpPr>
        <p:sp>
          <p:nvSpPr>
            <p:cNvPr id="20" name="직사각형 19"/>
            <p:cNvSpPr/>
            <p:nvPr/>
          </p:nvSpPr>
          <p:spPr>
            <a:xfrm>
              <a:off x="8080372" y="1851974"/>
              <a:ext cx="1060453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078474" y="1639473"/>
              <a:ext cx="1062351" cy="504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로그아웃</a:t>
              </a:r>
              <a:endPara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29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 상세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기능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682072" y="1289686"/>
            <a:ext cx="1062351" cy="504825"/>
            <a:chOff x="3290574" y="1639473"/>
            <a:chExt cx="1062351" cy="504825"/>
          </a:xfrm>
        </p:grpSpPr>
        <p:sp>
          <p:nvSpPr>
            <p:cNvPr id="19" name="직사각형 18"/>
            <p:cNvSpPr/>
            <p:nvPr/>
          </p:nvSpPr>
          <p:spPr>
            <a:xfrm>
              <a:off x="3292472" y="1851974"/>
              <a:ext cx="1060453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290574" y="1639473"/>
              <a:ext cx="1062351" cy="504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랭킹</a:t>
              </a:r>
              <a:endPara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155228" y="1249774"/>
            <a:ext cx="1062351" cy="504825"/>
            <a:chOff x="3290574" y="1639473"/>
            <a:chExt cx="1062351" cy="504825"/>
          </a:xfrm>
        </p:grpSpPr>
        <p:sp>
          <p:nvSpPr>
            <p:cNvPr id="24" name="직사각형 23"/>
            <p:cNvSpPr/>
            <p:nvPr/>
          </p:nvSpPr>
          <p:spPr>
            <a:xfrm>
              <a:off x="3292472" y="1851974"/>
              <a:ext cx="1060453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290574" y="1639473"/>
              <a:ext cx="1062351" cy="504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경기일정</a:t>
              </a:r>
              <a:endPara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5245" t="4867" r="6516" b="2392"/>
          <a:stretch/>
        </p:blipFill>
        <p:spPr>
          <a:xfrm>
            <a:off x="945574" y="1998824"/>
            <a:ext cx="6577446" cy="33147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588" y="1967100"/>
            <a:ext cx="5532662" cy="357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8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 상세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기능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367" y="1585567"/>
            <a:ext cx="7061268" cy="4552138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2541454" y="1085645"/>
            <a:ext cx="1203592" cy="504825"/>
            <a:chOff x="3220902" y="1623361"/>
            <a:chExt cx="1203592" cy="504825"/>
          </a:xfrm>
        </p:grpSpPr>
        <p:sp>
          <p:nvSpPr>
            <p:cNvPr id="18" name="직사각형 17"/>
            <p:cNvSpPr/>
            <p:nvPr/>
          </p:nvSpPr>
          <p:spPr>
            <a:xfrm>
              <a:off x="3292472" y="1851974"/>
              <a:ext cx="1060453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220902" y="1623361"/>
              <a:ext cx="1203592" cy="504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팀</a:t>
              </a:r>
              <a:endPara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017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 상세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기능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https://cdn.discordapp.com/attachments/1253244314759331863/1262844411990245376/image.png?ex=66981302&amp;is=6696c182&amp;hm=222d20ddf41c7a1283b5de09ad910d3cbad464de30821cd8c379d051b4e16c12&amp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90" y="1519238"/>
            <a:ext cx="5776890" cy="258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.discordapp.com/attachments/1253244314759331863/1262844513945256067/image.png?ex=6698131a&amp;is=6696c19a&amp;hm=d4460304444b3a481170aefc7ffbf7c7cbca416a9e241967d40fe51784bf6c94&amp;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4" t="5411" r="6005" b="7276"/>
          <a:stretch/>
        </p:blipFill>
        <p:spPr bwMode="auto">
          <a:xfrm>
            <a:off x="1283148" y="2196465"/>
            <a:ext cx="1562100" cy="23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discordapp.com/attachments/1253244314759331863/1262844602222907513/image.png?ex=6698132f&amp;is=6696c1af&amp;hm=33695641900c0a1bac5e227c2b288ff10608f2b0244d7c92b7aa80c0ee81f3ab&amp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79" y="2213859"/>
            <a:ext cx="4543290" cy="80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cdn.discordapp.com/attachments/1253244314759331863/1262844689673883800/image.png?ex=66981344&amp;is=6696c1c4&amp;hm=da051888e9a0a54deb528b95157c3658a6adfdab982498156250049dc438bd54&amp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299" y="2744721"/>
            <a:ext cx="4786830" cy="82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cdn.discordapp.com/attachments/1253244314759331863/1262844763028193340/image.png?ex=66981356&amp;is=6696c1d6&amp;hm=71578a8f44f33092b5e95edcd9d8dcc156463163d508990ed1fd2832a944cf10&amp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040" y="3289764"/>
            <a:ext cx="5047167" cy="86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2613024" y="4767805"/>
            <a:ext cx="6734628" cy="1224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 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로그인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후 </a:t>
            </a:r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마이페이지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접속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회원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정보 수정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내가 쓴 게시물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내가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쓴 댓글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 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좋아요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받은 게시물을 볼 수 있음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   (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만약 데이터가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없을 경우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목록이 나오지 않음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.)</a:t>
            </a:r>
            <a:endParaRPr lang="en-US" altLang="ko-KR" sz="14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 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해당 페이지는 로그인한 상태에서만 접속 가능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541454" y="1085645"/>
            <a:ext cx="1203592" cy="504825"/>
            <a:chOff x="3220902" y="1623361"/>
            <a:chExt cx="1203592" cy="504825"/>
          </a:xfrm>
        </p:grpSpPr>
        <p:sp>
          <p:nvSpPr>
            <p:cNvPr id="23" name="직사각형 22"/>
            <p:cNvSpPr/>
            <p:nvPr/>
          </p:nvSpPr>
          <p:spPr>
            <a:xfrm>
              <a:off x="3292472" y="1851974"/>
              <a:ext cx="1060453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220902" y="1623361"/>
              <a:ext cx="1203592" cy="504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마이페이지</a:t>
              </a:r>
              <a:endPara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395558" y="2213859"/>
            <a:ext cx="2214129" cy="19607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509613" y="2387667"/>
            <a:ext cx="1086955" cy="19607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32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 상세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기능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013" y="1630517"/>
            <a:ext cx="7037975" cy="448469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541454" y="1085645"/>
            <a:ext cx="1203592" cy="504825"/>
            <a:chOff x="3220902" y="1623361"/>
            <a:chExt cx="1203592" cy="504825"/>
          </a:xfrm>
        </p:grpSpPr>
        <p:sp>
          <p:nvSpPr>
            <p:cNvPr id="14" name="직사각형 13"/>
            <p:cNvSpPr/>
            <p:nvPr/>
          </p:nvSpPr>
          <p:spPr>
            <a:xfrm>
              <a:off x="3292472" y="1851974"/>
              <a:ext cx="1060453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220902" y="1623361"/>
              <a:ext cx="1203592" cy="504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마이페이지</a:t>
              </a:r>
              <a:endPara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03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 상세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기능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5" y="1664559"/>
            <a:ext cx="7895771" cy="352888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59900" y="1123394"/>
            <a:ext cx="5862372" cy="407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최신순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좋아요순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댓글 순으로 정렬하여 게시물을 볼 수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541454" y="1085645"/>
            <a:ext cx="1203592" cy="504825"/>
            <a:chOff x="3220902" y="1623361"/>
            <a:chExt cx="1203592" cy="504825"/>
          </a:xfrm>
        </p:grpSpPr>
        <p:sp>
          <p:nvSpPr>
            <p:cNvPr id="15" name="직사각형 14"/>
            <p:cNvSpPr/>
            <p:nvPr/>
          </p:nvSpPr>
          <p:spPr>
            <a:xfrm>
              <a:off x="3292472" y="1851974"/>
              <a:ext cx="1060453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220902" y="1623361"/>
              <a:ext cx="1203592" cy="504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게시판</a:t>
              </a:r>
              <a:endPara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3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 상세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기능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33" y="1664559"/>
            <a:ext cx="9103336" cy="406858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789834" y="1151517"/>
            <a:ext cx="6326622" cy="407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검색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옵션에서 작성자로 닉네임을 검색하면 해당되는 게시물을 볼 수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541454" y="1085645"/>
            <a:ext cx="1203592" cy="504825"/>
            <a:chOff x="3220902" y="1623361"/>
            <a:chExt cx="1203592" cy="504825"/>
          </a:xfrm>
        </p:grpSpPr>
        <p:sp>
          <p:nvSpPr>
            <p:cNvPr id="16" name="직사각형 15"/>
            <p:cNvSpPr/>
            <p:nvPr/>
          </p:nvSpPr>
          <p:spPr>
            <a:xfrm>
              <a:off x="3292472" y="1851974"/>
              <a:ext cx="1060453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220902" y="1623361"/>
              <a:ext cx="1203592" cy="504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게시판</a:t>
              </a:r>
              <a:endPara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22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 상세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기능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15" y="1664559"/>
            <a:ext cx="7895771" cy="352888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736314" y="1137003"/>
            <a:ext cx="6131586" cy="407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검색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기능 </a:t>
            </a:r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옵션에서 제목으로 검색하면 해당되는 게시물을 볼 수 있음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541454" y="1085645"/>
            <a:ext cx="1203592" cy="504825"/>
            <a:chOff x="3220902" y="1623361"/>
            <a:chExt cx="1203592" cy="504825"/>
          </a:xfrm>
        </p:grpSpPr>
        <p:sp>
          <p:nvSpPr>
            <p:cNvPr id="17" name="직사각형 16"/>
            <p:cNvSpPr/>
            <p:nvPr/>
          </p:nvSpPr>
          <p:spPr>
            <a:xfrm>
              <a:off x="3292472" y="1851974"/>
              <a:ext cx="1060453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20902" y="1623361"/>
              <a:ext cx="1203592" cy="504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게시판</a:t>
              </a:r>
              <a:endPara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99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 상세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기능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69" y="1730773"/>
            <a:ext cx="6901462" cy="408241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717264" y="1137003"/>
            <a:ext cx="6131586" cy="407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삭제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기능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게시물 상세페이지에서 해당 게시물 삭제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541454" y="1085645"/>
            <a:ext cx="1203592" cy="504825"/>
            <a:chOff x="3220902" y="1623361"/>
            <a:chExt cx="1203592" cy="504825"/>
          </a:xfrm>
        </p:grpSpPr>
        <p:sp>
          <p:nvSpPr>
            <p:cNvPr id="18" name="직사각형 17"/>
            <p:cNvSpPr/>
            <p:nvPr/>
          </p:nvSpPr>
          <p:spPr>
            <a:xfrm>
              <a:off x="3292472" y="1851974"/>
              <a:ext cx="1060453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20902" y="1623361"/>
              <a:ext cx="1203592" cy="504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게시판</a:t>
              </a:r>
              <a:endPara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08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grpSp>
          <p:nvGrpSpPr>
            <p:cNvPr id="9" name="그룹 8"/>
            <p:cNvGrpSpPr/>
            <p:nvPr/>
          </p:nvGrpSpPr>
          <p:grpSpPr>
            <a:xfrm>
              <a:off x="341315" y="111442"/>
              <a:ext cx="11531372" cy="6491288"/>
              <a:chOff x="341315" y="111442"/>
              <a:chExt cx="11531372" cy="6491288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>
                <a:off x="579440" y="111442"/>
                <a:ext cx="3014662" cy="900114"/>
              </a:xfrm>
              <a:prstGeom prst="roundRect">
                <a:avLst>
                  <a:gd name="adj" fmla="val 39923"/>
                </a:avLst>
              </a:prstGeom>
              <a:solidFill>
                <a:srgbClr val="D5F4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>
                <a:off x="341315" y="242886"/>
                <a:ext cx="3014662" cy="900114"/>
              </a:xfrm>
              <a:prstGeom prst="roundRect">
                <a:avLst>
                  <a:gd name="adj" fmla="val 39923"/>
                </a:avLst>
              </a:prstGeom>
              <a:solidFill>
                <a:srgbClr val="E7F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341315" y="557213"/>
                <a:ext cx="11531372" cy="6045517"/>
              </a:xfrm>
              <a:prstGeom prst="rect">
                <a:avLst/>
              </a:prstGeom>
              <a:solidFill>
                <a:srgbClr val="E7F9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700087" y="956312"/>
              <a:ext cx="10815637" cy="5358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4128476" y="1953013"/>
            <a:ext cx="3649270" cy="3637782"/>
          </a:xfrm>
          <a:prstGeom prst="rect">
            <a:avLst/>
          </a:prstGeom>
          <a:solidFill>
            <a:srgbClr val="E7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292714" y="2413457"/>
            <a:ext cx="3320795" cy="271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✔     기술 스택</a:t>
            </a:r>
            <a:endParaRPr lang="en-US" altLang="ko-KR" dirty="0" smtClean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✔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프로젝트 소개</a:t>
            </a:r>
            <a:endParaRPr lang="en-US" altLang="ko-KR" dirty="0" smtClean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✔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프로젝트 구조 </a:t>
            </a:r>
            <a:endParaRPr lang="en-US" altLang="ko-KR" dirty="0" smtClean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✔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</a:t>
            </a:r>
            <a:r>
              <a:rPr lang="en-US" altLang="ko-KR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ERD &amp;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요구사항 정의</a:t>
            </a:r>
            <a:endParaRPr lang="en-US" altLang="ko-KR" dirty="0" smtClean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✔     </a:t>
            </a:r>
            <a:r>
              <a:rPr lang="en-US" altLang="ko-KR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API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명세서</a:t>
            </a:r>
            <a:endParaRPr lang="en-US" altLang="ko-KR" dirty="0" smtClean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✔     상세 기능</a:t>
            </a:r>
            <a:endParaRPr lang="en-US" altLang="ko-KR" dirty="0" smtClean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✔    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역할분담 및 후기</a:t>
            </a:r>
            <a:endParaRPr lang="en-US" altLang="ko-KR" dirty="0" smtClean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pic>
        <p:nvPicPr>
          <p:cNvPr id="1026" name="Picture 2" descr="ᐅ143+ Tape Png, Tape Png Transparent Backgroun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3" t="43370" r="38172" b="38288"/>
          <a:stretch/>
        </p:blipFill>
        <p:spPr bwMode="auto">
          <a:xfrm rot="9910709">
            <a:off x="5308722" y="1474715"/>
            <a:ext cx="1288778" cy="85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이등변 삼각형 5"/>
          <p:cNvSpPr/>
          <p:nvPr/>
        </p:nvSpPr>
        <p:spPr>
          <a:xfrm rot="1849266">
            <a:off x="6749438" y="4033701"/>
            <a:ext cx="716143" cy="1487383"/>
          </a:xfrm>
          <a:custGeom>
            <a:avLst/>
            <a:gdLst>
              <a:gd name="connsiteX0" fmla="*/ 0 w 1146628"/>
              <a:gd name="connsiteY0" fmla="*/ 1175657 h 1175657"/>
              <a:gd name="connsiteX1" fmla="*/ 590158 w 1146628"/>
              <a:gd name="connsiteY1" fmla="*/ 0 h 1175657"/>
              <a:gd name="connsiteX2" fmla="*/ 1146628 w 1146628"/>
              <a:gd name="connsiteY2" fmla="*/ 1175657 h 1175657"/>
              <a:gd name="connsiteX3" fmla="*/ 0 w 1146628"/>
              <a:gd name="connsiteY3" fmla="*/ 1175657 h 1175657"/>
              <a:gd name="connsiteX0" fmla="*/ 0 w 1205299"/>
              <a:gd name="connsiteY0" fmla="*/ 1175657 h 1175657"/>
              <a:gd name="connsiteX1" fmla="*/ 590158 w 1205299"/>
              <a:gd name="connsiteY1" fmla="*/ 0 h 1175657"/>
              <a:gd name="connsiteX2" fmla="*/ 1205299 w 1205299"/>
              <a:gd name="connsiteY2" fmla="*/ 1143982 h 1175657"/>
              <a:gd name="connsiteX3" fmla="*/ 0 w 1205299"/>
              <a:gd name="connsiteY3" fmla="*/ 1175657 h 1175657"/>
              <a:gd name="connsiteX0" fmla="*/ 0 w 1205299"/>
              <a:gd name="connsiteY0" fmla="*/ 1175657 h 1287709"/>
              <a:gd name="connsiteX1" fmla="*/ 590158 w 1205299"/>
              <a:gd name="connsiteY1" fmla="*/ 0 h 1287709"/>
              <a:gd name="connsiteX2" fmla="*/ 1205299 w 1205299"/>
              <a:gd name="connsiteY2" fmla="*/ 1143982 h 1287709"/>
              <a:gd name="connsiteX3" fmla="*/ 0 w 1205299"/>
              <a:gd name="connsiteY3" fmla="*/ 1175657 h 1287709"/>
              <a:gd name="connsiteX0" fmla="*/ 0 w 1205299"/>
              <a:gd name="connsiteY0" fmla="*/ 1175657 h 1290169"/>
              <a:gd name="connsiteX1" fmla="*/ 590158 w 1205299"/>
              <a:gd name="connsiteY1" fmla="*/ 0 h 1290169"/>
              <a:gd name="connsiteX2" fmla="*/ 1205299 w 1205299"/>
              <a:gd name="connsiteY2" fmla="*/ 1143982 h 1290169"/>
              <a:gd name="connsiteX3" fmla="*/ 0 w 1205299"/>
              <a:gd name="connsiteY3" fmla="*/ 1175657 h 1290169"/>
              <a:gd name="connsiteX0" fmla="*/ 0 w 1205299"/>
              <a:gd name="connsiteY0" fmla="*/ 1175657 h 1290169"/>
              <a:gd name="connsiteX1" fmla="*/ 590158 w 1205299"/>
              <a:gd name="connsiteY1" fmla="*/ 0 h 1290169"/>
              <a:gd name="connsiteX2" fmla="*/ 1205299 w 1205299"/>
              <a:gd name="connsiteY2" fmla="*/ 1143982 h 1290169"/>
              <a:gd name="connsiteX3" fmla="*/ 0 w 1205299"/>
              <a:gd name="connsiteY3" fmla="*/ 1175657 h 1290169"/>
              <a:gd name="connsiteX0" fmla="*/ 0 w 1205299"/>
              <a:gd name="connsiteY0" fmla="*/ 1175657 h 1290169"/>
              <a:gd name="connsiteX1" fmla="*/ 590158 w 1205299"/>
              <a:gd name="connsiteY1" fmla="*/ 0 h 1290169"/>
              <a:gd name="connsiteX2" fmla="*/ 1205299 w 1205299"/>
              <a:gd name="connsiteY2" fmla="*/ 1143982 h 1290169"/>
              <a:gd name="connsiteX3" fmla="*/ 0 w 1205299"/>
              <a:gd name="connsiteY3" fmla="*/ 1175657 h 1290169"/>
              <a:gd name="connsiteX0" fmla="*/ 33658 w 715115"/>
              <a:gd name="connsiteY0" fmla="*/ 1175657 h 1519952"/>
              <a:gd name="connsiteX1" fmla="*/ 623816 w 715115"/>
              <a:gd name="connsiteY1" fmla="*/ 0 h 1519952"/>
              <a:gd name="connsiteX2" fmla="*/ 715115 w 715115"/>
              <a:gd name="connsiteY2" fmla="*/ 1426800 h 1519952"/>
              <a:gd name="connsiteX3" fmla="*/ 33658 w 715115"/>
              <a:gd name="connsiteY3" fmla="*/ 1175657 h 1519952"/>
              <a:gd name="connsiteX0" fmla="*/ 0 w 681457"/>
              <a:gd name="connsiteY0" fmla="*/ 1175657 h 1426800"/>
              <a:gd name="connsiteX1" fmla="*/ 590158 w 681457"/>
              <a:gd name="connsiteY1" fmla="*/ 0 h 1426800"/>
              <a:gd name="connsiteX2" fmla="*/ 681457 w 681457"/>
              <a:gd name="connsiteY2" fmla="*/ 1426800 h 1426800"/>
              <a:gd name="connsiteX3" fmla="*/ 0 w 681457"/>
              <a:gd name="connsiteY3" fmla="*/ 1175657 h 1426800"/>
              <a:gd name="connsiteX0" fmla="*/ 0 w 787051"/>
              <a:gd name="connsiteY0" fmla="*/ 1070298 h 1426800"/>
              <a:gd name="connsiteX1" fmla="*/ 695752 w 787051"/>
              <a:gd name="connsiteY1" fmla="*/ 0 h 1426800"/>
              <a:gd name="connsiteX2" fmla="*/ 787051 w 787051"/>
              <a:gd name="connsiteY2" fmla="*/ 1426800 h 1426800"/>
              <a:gd name="connsiteX3" fmla="*/ 0 w 787051"/>
              <a:gd name="connsiteY3" fmla="*/ 1070298 h 1426800"/>
              <a:gd name="connsiteX0" fmla="*/ 0 w 787051"/>
              <a:gd name="connsiteY0" fmla="*/ 1074824 h 1431326"/>
              <a:gd name="connsiteX1" fmla="*/ 704133 w 787051"/>
              <a:gd name="connsiteY1" fmla="*/ 0 h 1431326"/>
              <a:gd name="connsiteX2" fmla="*/ 787051 w 787051"/>
              <a:gd name="connsiteY2" fmla="*/ 1431326 h 1431326"/>
              <a:gd name="connsiteX3" fmla="*/ 0 w 787051"/>
              <a:gd name="connsiteY3" fmla="*/ 1074824 h 1431326"/>
              <a:gd name="connsiteX0" fmla="*/ 0 w 716143"/>
              <a:gd name="connsiteY0" fmla="*/ 1074824 h 1480433"/>
              <a:gd name="connsiteX1" fmla="*/ 704133 w 716143"/>
              <a:gd name="connsiteY1" fmla="*/ 0 h 1480433"/>
              <a:gd name="connsiteX2" fmla="*/ 716143 w 716143"/>
              <a:gd name="connsiteY2" fmla="*/ 1480433 h 1480433"/>
              <a:gd name="connsiteX3" fmla="*/ 0 w 716143"/>
              <a:gd name="connsiteY3" fmla="*/ 1074824 h 1480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143" h="1480433">
                <a:moveTo>
                  <a:pt x="0" y="1074824"/>
                </a:moveTo>
                <a:cubicBezTo>
                  <a:pt x="579079" y="508978"/>
                  <a:pt x="708258" y="2014"/>
                  <a:pt x="704133" y="0"/>
                </a:cubicBezTo>
                <a:cubicBezTo>
                  <a:pt x="708136" y="493478"/>
                  <a:pt x="712140" y="986955"/>
                  <a:pt x="716143" y="1480433"/>
                </a:cubicBezTo>
                <a:cubicBezTo>
                  <a:pt x="181455" y="1465334"/>
                  <a:pt x="12129" y="1074375"/>
                  <a:pt x="0" y="1074824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>
            <a:off x="7028018" y="4300541"/>
            <a:ext cx="752474" cy="1290254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445780" y="1800613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목차</a:t>
            </a:r>
            <a:endParaRPr lang="en-US" altLang="ko-KR" sz="2000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   🔴  </a:t>
            </a:r>
            <a:r>
              <a:rPr lang="en-US" altLang="ko-KR" dirty="0" err="1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Sportalk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47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 상세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기능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584" y="1700484"/>
            <a:ext cx="6790831" cy="401697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727253" y="1145414"/>
            <a:ext cx="6131586" cy="407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좋아요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클릭 기능 </a:t>
            </a:r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게시물 상세페이지에서 좋아요 클릭 시 카운트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541454" y="1085645"/>
            <a:ext cx="1203592" cy="504825"/>
            <a:chOff x="3220902" y="1623361"/>
            <a:chExt cx="1203592" cy="504825"/>
          </a:xfrm>
        </p:grpSpPr>
        <p:sp>
          <p:nvSpPr>
            <p:cNvPr id="18" name="직사각형 17"/>
            <p:cNvSpPr/>
            <p:nvPr/>
          </p:nvSpPr>
          <p:spPr>
            <a:xfrm>
              <a:off x="3292472" y="1851974"/>
              <a:ext cx="1060453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20902" y="1623361"/>
              <a:ext cx="1203592" cy="504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게시판</a:t>
              </a:r>
              <a:endPara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05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 상세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기능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541454" y="1085645"/>
            <a:ext cx="1203592" cy="504825"/>
            <a:chOff x="3220902" y="1623361"/>
            <a:chExt cx="1203592" cy="504825"/>
          </a:xfrm>
        </p:grpSpPr>
        <p:sp>
          <p:nvSpPr>
            <p:cNvPr id="14" name="직사각형 13"/>
            <p:cNvSpPr/>
            <p:nvPr/>
          </p:nvSpPr>
          <p:spPr>
            <a:xfrm>
              <a:off x="3292472" y="1851974"/>
              <a:ext cx="1060453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220902" y="1623361"/>
              <a:ext cx="1203592" cy="504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게시판</a:t>
              </a:r>
              <a:endPara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053" y="1584961"/>
            <a:ext cx="6983895" cy="451206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756024" y="1135711"/>
            <a:ext cx="6131586" cy="407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페이지네이션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0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 상세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기능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643" y="1588771"/>
            <a:ext cx="7446714" cy="480062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541454" y="1085645"/>
            <a:ext cx="1203592" cy="504825"/>
            <a:chOff x="3220902" y="1623361"/>
            <a:chExt cx="1203592" cy="504825"/>
          </a:xfrm>
        </p:grpSpPr>
        <p:sp>
          <p:nvSpPr>
            <p:cNvPr id="23" name="직사각형 22"/>
            <p:cNvSpPr/>
            <p:nvPr/>
          </p:nvSpPr>
          <p:spPr>
            <a:xfrm>
              <a:off x="3292472" y="1851974"/>
              <a:ext cx="1060453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220902" y="1623361"/>
              <a:ext cx="1203592" cy="504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게시판</a:t>
              </a:r>
              <a:endPara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756024" y="1135711"/>
            <a:ext cx="6131586" cy="407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비로그인시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게시물 삭제 불가능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61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 상세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기능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644" y="1603285"/>
            <a:ext cx="7486926" cy="4826543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2541454" y="1085645"/>
            <a:ext cx="1203592" cy="504825"/>
            <a:chOff x="3220902" y="1623361"/>
            <a:chExt cx="1203592" cy="504825"/>
          </a:xfrm>
        </p:grpSpPr>
        <p:sp>
          <p:nvSpPr>
            <p:cNvPr id="18" name="직사각형 17"/>
            <p:cNvSpPr/>
            <p:nvPr/>
          </p:nvSpPr>
          <p:spPr>
            <a:xfrm>
              <a:off x="3292472" y="1851974"/>
              <a:ext cx="1060453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20902" y="1623361"/>
              <a:ext cx="1203592" cy="504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게시판</a:t>
              </a:r>
              <a:endPara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3756024" y="1135711"/>
            <a:ext cx="6131586" cy="407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 </a:t>
            </a:r>
            <a:r>
              <a:rPr lang="ko-KR" altLang="en-US" sz="1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비로그인시</a:t>
            </a:r>
            <a:r>
              <a:rPr lang="ko-KR" altLang="en-US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게시물 수정 불가능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62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 상세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기능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77" y="1549666"/>
            <a:ext cx="9168245" cy="415919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2541454" y="1085645"/>
            <a:ext cx="1203592" cy="504825"/>
            <a:chOff x="3220902" y="1623361"/>
            <a:chExt cx="1203592" cy="504825"/>
          </a:xfrm>
        </p:grpSpPr>
        <p:sp>
          <p:nvSpPr>
            <p:cNvPr id="18" name="직사각형 17"/>
            <p:cNvSpPr/>
            <p:nvPr/>
          </p:nvSpPr>
          <p:spPr>
            <a:xfrm>
              <a:off x="3292472" y="1851974"/>
              <a:ext cx="1060453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220902" y="1623361"/>
              <a:ext cx="1203592" cy="504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게시판</a:t>
              </a:r>
              <a:endPara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3756024" y="1135711"/>
            <a:ext cx="6131586" cy="407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 </a:t>
            </a:r>
            <a:r>
              <a: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게시물 상세 페이지에서 댓글 기능 구현</a:t>
            </a: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11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역할 분담 및 후기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234059" y="1405216"/>
            <a:ext cx="9723883" cy="4391150"/>
            <a:chOff x="1481144" y="1405216"/>
            <a:chExt cx="9723883" cy="4391150"/>
          </a:xfrm>
        </p:grpSpPr>
        <p:cxnSp>
          <p:nvCxnSpPr>
            <p:cNvPr id="3" name="직선 연결선 2"/>
            <p:cNvCxnSpPr/>
            <p:nvPr/>
          </p:nvCxnSpPr>
          <p:spPr>
            <a:xfrm>
              <a:off x="1596325" y="2913681"/>
              <a:ext cx="8493072" cy="0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596325" y="4321443"/>
              <a:ext cx="8493072" cy="0"/>
            </a:xfrm>
            <a:prstGeom prst="line">
              <a:avLst/>
            </a:prstGeom>
            <a:ln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1524809" y="1495370"/>
              <a:ext cx="581012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524809" y="3228685"/>
              <a:ext cx="581012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524809" y="4720543"/>
              <a:ext cx="581012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481144" y="1405216"/>
              <a:ext cx="9723883" cy="1316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진채영</a:t>
              </a:r>
              <a:r>
                <a:rPr lang="ko-KR" altLang="en-US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en-US" altLang="ko-KR" sz="15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마이페이지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회원가입수정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+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작성된 게시물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&amp;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댓글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&amp;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좋아요 받은 게시물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),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댓글 기능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로그인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회원가입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(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백엔드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), </a:t>
              </a:r>
            </a:p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               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메인페이지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제작 및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백엔드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전반적인 구조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ko-KR" altLang="en-US" sz="14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후기</a:t>
              </a:r>
              <a:endParaRPr lang="en-US" altLang="ko-KR" sz="1400" u="sng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백엔드에서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로그인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회원가입 기능 구현 에러를 해결하지 못하고 프로젝트를 끝내게 되어 아쉬웠지만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, </a:t>
              </a:r>
            </a:p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팀원들과 최선을 다해서 다른 페이지들을 만들어서 좋은 경험이 되었습니다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.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481144" y="4565868"/>
              <a:ext cx="8106807" cy="1230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최낙원</a:t>
              </a:r>
              <a:r>
                <a:rPr lang="ko-KR" alt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 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로그인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&amp;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회원가입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(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프론트엔드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),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랭킹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&amp;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경기일정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&amp;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팀 카테고리 기능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(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프론트엔드로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구현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)</a:t>
              </a:r>
            </a:p>
            <a:p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ko-KR" altLang="en-US" sz="14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후기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자바스크립트와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리액트를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기반으로 개발하였는데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,</a:t>
              </a:r>
              <a:b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</a:b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백엔드를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거의 사용하지 못해 많은 도움을 드리지 못해 아쉽습니다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.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481144" y="3156770"/>
              <a:ext cx="8106807" cy="8984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5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권민현</a:t>
              </a:r>
              <a:r>
                <a:rPr lang="ko-KR" alt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 </a:t>
              </a:r>
              <a:r>
                <a:rPr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게시판 전체 기능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(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게시물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CRUD,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게시물 정렬 조회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, </a:t>
              </a:r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페이지네이션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좋아요 클릭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, 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게시물 상세페이지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)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endParaRPr lang="en-US" altLang="ko-KR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ko-KR" altLang="en-US" sz="14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후기</a:t>
              </a:r>
              <a:endPara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해당 과정에서 배운 것들 못지 않게 많은 것들을 배운 시간이 된 것 같아 굉장히 유의미한 시간이었습니다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.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614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435602" y="2248357"/>
            <a:ext cx="3320795" cy="271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5400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감사합니다</a:t>
            </a:r>
            <a:r>
              <a:rPr lang="en-US" altLang="ko-KR" sz="5400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.</a:t>
            </a:r>
            <a:endParaRPr lang="en-US" altLang="ko-KR" sz="2800" dirty="0" smtClean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01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 기술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스택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2" name="Picture 14" descr="Spring | 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162" y="1949653"/>
            <a:ext cx="655312" cy="65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Eclip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566" y="1949653"/>
            <a:ext cx="655312" cy="65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ode, development, logo, mysq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51" b="6124"/>
          <a:stretch/>
        </p:blipFill>
        <p:spPr bwMode="auto">
          <a:xfrm>
            <a:off x="4151894" y="1975324"/>
            <a:ext cx="814387" cy="62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act, react nati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162" y="355638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dge, css, css3, achievement, award, reward, troph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933" y="3595446"/>
            <a:ext cx="547598" cy="53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ogo, javascript 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038" y="3582026"/>
            <a:ext cx="558312" cy="55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styled-components - npm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8" t="12570" r="9173" b="7927"/>
          <a:stretch/>
        </p:blipFill>
        <p:spPr bwMode="auto">
          <a:xfrm>
            <a:off x="4022361" y="3556382"/>
            <a:ext cx="640861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MUI: The React component library you always wante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869" y="3540833"/>
            <a:ext cx="640699" cy="64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ocial, githu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89" y="524066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Notion,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421" y="52499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766887" y="1542725"/>
            <a:ext cx="1181100" cy="2122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71179" y="1525158"/>
            <a:ext cx="1362869" cy="110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Backend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961996" y="1554865"/>
            <a:ext cx="1181100" cy="2122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877652" y="1531500"/>
            <a:ext cx="1362869" cy="11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Database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913350" y="3115197"/>
            <a:ext cx="1181100" cy="2122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831971" y="3089854"/>
            <a:ext cx="1362869" cy="110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Frontend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265621" y="4795668"/>
            <a:ext cx="517526" cy="2122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842950" y="4780088"/>
            <a:ext cx="1362869" cy="117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협업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52821" y="2180240"/>
            <a:ext cx="1181100" cy="2122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52821" y="1915912"/>
            <a:ext cx="4339761" cy="286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개발환경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  OS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 Window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  IDE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 Eclipse (Spring Boot), VS Code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  Configuration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Git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Github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  Language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 Java 17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  Database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 MySQL</a:t>
            </a: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  Postman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  Library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 Lombok, JDBC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6098108" y="1277424"/>
            <a:ext cx="22562" cy="4716538"/>
          </a:xfrm>
          <a:prstGeom prst="line">
            <a:avLst/>
          </a:prstGeom>
          <a:ln w="31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56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 프로젝트 소개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685200" y="3281802"/>
            <a:ext cx="2225901" cy="372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Pretendard Variable" panose="02000003000000020004" pitchFamily="2" charset="-127"/>
              </a:rPr>
              <a:t>Sportalk</a:t>
            </a:r>
            <a:endParaRPr lang="en-US" altLang="ko-KR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011488" y="1500508"/>
            <a:ext cx="968373" cy="335921"/>
            <a:chOff x="3011488" y="1497330"/>
            <a:chExt cx="968373" cy="335921"/>
          </a:xfrm>
        </p:grpSpPr>
        <p:sp>
          <p:nvSpPr>
            <p:cNvPr id="17" name="직사각형 16"/>
            <p:cNvSpPr/>
            <p:nvPr/>
          </p:nvSpPr>
          <p:spPr>
            <a:xfrm>
              <a:off x="3011488" y="1621049"/>
              <a:ext cx="968373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019425" y="1497330"/>
              <a:ext cx="952500" cy="3295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기획 배경</a:t>
              </a:r>
              <a:endPara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14" name="모서리가 둥근 직사각형 13"/>
          <p:cNvSpPr/>
          <p:nvPr/>
        </p:nvSpPr>
        <p:spPr>
          <a:xfrm>
            <a:off x="996950" y="2176866"/>
            <a:ext cx="4953000" cy="3404784"/>
          </a:xfrm>
          <a:prstGeom prst="roundRect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288871" y="2378832"/>
            <a:ext cx="2041527" cy="295521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59657" y="4331377"/>
            <a:ext cx="1699955" cy="775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5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국내 프로야구</a:t>
            </a:r>
            <a:r>
              <a:rPr lang="en-US" altLang="ko-KR" sz="145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(KBO)</a:t>
            </a:r>
            <a:endParaRPr lang="en-US" altLang="ko-KR" sz="1450" spc="-150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algn="ctr"/>
            <a:r>
              <a:rPr lang="ko-KR" altLang="en-US" sz="145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관심 증가</a:t>
            </a:r>
            <a:endParaRPr lang="en-US" altLang="ko-KR" sz="145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724574" y="2713913"/>
            <a:ext cx="1170120" cy="1304926"/>
            <a:chOff x="1950244" y="2394590"/>
            <a:chExt cx="1170120" cy="1304926"/>
          </a:xfrm>
        </p:grpSpPr>
        <p:pic>
          <p:nvPicPr>
            <p:cNvPr id="8194" name="Picture 2" descr="실루엣, 스포츠, 야구, 외딴, 남성, 하나, 놀이, 사진관, 사람들"/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9" t="7315" r="7241" b="16369"/>
            <a:stretch/>
          </p:blipFill>
          <p:spPr bwMode="auto">
            <a:xfrm>
              <a:off x="1950244" y="2394590"/>
              <a:ext cx="695325" cy="1304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야구, 공, 스포츠, 둥근, 레드 스티치, 바늘, 흰색 야구, 컷 아웃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09186" flipH="1">
              <a:off x="2406765" y="2729049"/>
              <a:ext cx="713599" cy="694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모서리가 둥근 직사각형 20"/>
          <p:cNvSpPr/>
          <p:nvPr/>
        </p:nvSpPr>
        <p:spPr>
          <a:xfrm>
            <a:off x="3659190" y="2378832"/>
            <a:ext cx="2041527" cy="295521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94102" y="4362454"/>
            <a:ext cx="2171702" cy="916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5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국내 야구 팬들이 모여 </a:t>
            </a:r>
            <a:endParaRPr lang="en-US" altLang="ko-KR" sz="145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algn="ctr"/>
            <a:r>
              <a:rPr lang="ko-KR" altLang="en-US" sz="145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정보 공유 및 이야기 할 </a:t>
            </a:r>
            <a:endParaRPr lang="en-US" altLang="ko-KR" sz="145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algn="ctr"/>
            <a:r>
              <a:rPr lang="ko-KR" altLang="en-US" sz="145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온라인 공간에 대한 부재</a:t>
            </a:r>
            <a:endParaRPr lang="en-US" altLang="ko-KR" sz="145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8198" name="Picture 6" descr="헤매고, 애플 리 케이 션, 뉴스, 웹, 인터넷, 정보, 넷, 기사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91" y="2718084"/>
            <a:ext cx="875525" cy="112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연결선 17"/>
          <p:cNvCxnSpPr/>
          <p:nvPr/>
        </p:nvCxnSpPr>
        <p:spPr>
          <a:xfrm>
            <a:off x="1459657" y="4248150"/>
            <a:ext cx="169995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829976" y="4248150"/>
            <a:ext cx="169995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8095116" y="1500508"/>
            <a:ext cx="1406071" cy="335921"/>
            <a:chOff x="8374516" y="1503686"/>
            <a:chExt cx="968373" cy="335921"/>
          </a:xfrm>
        </p:grpSpPr>
        <p:sp>
          <p:nvSpPr>
            <p:cNvPr id="25" name="직사각형 24"/>
            <p:cNvSpPr/>
            <p:nvPr/>
          </p:nvSpPr>
          <p:spPr>
            <a:xfrm>
              <a:off x="8374516" y="1627405"/>
              <a:ext cx="968373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382453" y="1503686"/>
              <a:ext cx="952500" cy="3295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프로젝트소개</a:t>
              </a:r>
              <a:endPara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6948488" y="4134589"/>
            <a:ext cx="3568698" cy="916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5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국내 프로 야구 팬 커뮤니티</a:t>
            </a:r>
            <a:endParaRPr lang="en-US" altLang="ko-KR" sz="145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algn="ctr"/>
            <a:r>
              <a:rPr lang="ko-KR" altLang="en-US" sz="145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야구에 대해 자유롭게 이야기 나눌 수 있는 온라인 공간</a:t>
            </a:r>
            <a:endParaRPr lang="en-US" altLang="ko-KR" sz="145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03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📎프로젝트 구조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76" y="1509714"/>
            <a:ext cx="3284483" cy="36590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568" y="3549793"/>
            <a:ext cx="3311628" cy="244843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330" y="1509714"/>
            <a:ext cx="3286126" cy="25800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040" y="3429000"/>
            <a:ext cx="3286126" cy="257458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261295" y="1212847"/>
            <a:ext cx="1181100" cy="2122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165587" y="1195280"/>
            <a:ext cx="1362869" cy="110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Backend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312612" y="1216735"/>
            <a:ext cx="1181100" cy="2122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231233" y="1191392"/>
            <a:ext cx="1362869" cy="110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Frontend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79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 </a:t>
            </a:r>
            <a:r>
              <a:rPr lang="en-US" altLang="ko-KR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ERD &amp;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요구사항 정의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585" y="1466218"/>
            <a:ext cx="4688469" cy="465772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8246783" y="1028140"/>
            <a:ext cx="1406071" cy="335921"/>
            <a:chOff x="8374516" y="1503686"/>
            <a:chExt cx="968373" cy="335921"/>
          </a:xfrm>
        </p:grpSpPr>
        <p:sp>
          <p:nvSpPr>
            <p:cNvPr id="13" name="직사각형 12"/>
            <p:cNvSpPr/>
            <p:nvPr/>
          </p:nvSpPr>
          <p:spPr>
            <a:xfrm>
              <a:off x="8374516" y="1627405"/>
              <a:ext cx="968373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382453" y="1503686"/>
              <a:ext cx="952500" cy="3295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요구사항 정의</a:t>
              </a:r>
              <a:endPara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2393176" y="1024961"/>
            <a:ext cx="1383024" cy="335921"/>
            <a:chOff x="8382453" y="1503686"/>
            <a:chExt cx="952500" cy="335921"/>
          </a:xfrm>
        </p:grpSpPr>
        <p:sp>
          <p:nvSpPr>
            <p:cNvPr id="16" name="직사각형 15"/>
            <p:cNvSpPr/>
            <p:nvPr/>
          </p:nvSpPr>
          <p:spPr>
            <a:xfrm>
              <a:off x="8672721" y="1627405"/>
              <a:ext cx="347674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382453" y="1503686"/>
              <a:ext cx="952500" cy="3295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ERD</a:t>
              </a: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26" y="2030732"/>
            <a:ext cx="4955448" cy="330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1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 </a:t>
            </a:r>
            <a:r>
              <a:rPr lang="en-US" altLang="ko-KR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API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명세서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47063"/>
              </p:ext>
            </p:extLst>
          </p:nvPr>
        </p:nvGraphicFramePr>
        <p:xfrm>
          <a:off x="2263129" y="2627772"/>
          <a:ext cx="2835615" cy="655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405">
                  <a:extLst>
                    <a:ext uri="{9D8B030D-6E8A-4147-A177-3AD203B41FA5}">
                      <a16:colId xmlns:a16="http://schemas.microsoft.com/office/drawing/2014/main" val="1959817684"/>
                    </a:ext>
                  </a:extLst>
                </a:gridCol>
                <a:gridCol w="1995210">
                  <a:extLst>
                    <a:ext uri="{9D8B030D-6E8A-4147-A177-3AD203B41FA5}">
                      <a16:colId xmlns:a16="http://schemas.microsoft.com/office/drawing/2014/main" val="1426857079"/>
                    </a:ext>
                  </a:extLst>
                </a:gridCol>
              </a:tblGrid>
              <a:tr h="2973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Method</a:t>
                      </a:r>
                      <a:endParaRPr lang="ko-KR" altLang="en-US" sz="14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5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요청 </a:t>
                      </a:r>
                      <a:r>
                        <a:rPr lang="en-US" altLang="ko-KR" sz="145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URL</a:t>
                      </a:r>
                      <a:endParaRPr lang="ko-KR" altLang="en-US" sz="14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9452534"/>
                  </a:ext>
                </a:extLst>
              </a:tr>
              <a:tr h="3432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GET</a:t>
                      </a:r>
                      <a:endParaRPr lang="ko-KR" altLang="en-US" sz="14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http://localhost:8000</a:t>
                      </a:r>
                      <a:endParaRPr lang="ko-KR" altLang="en-US" sz="14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712707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175250" y="2304161"/>
            <a:ext cx="1132114" cy="169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Request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482082"/>
              </p:ext>
            </p:extLst>
          </p:nvPr>
        </p:nvGraphicFramePr>
        <p:xfrm>
          <a:off x="2263128" y="3906619"/>
          <a:ext cx="2897535" cy="62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380">
                  <a:extLst>
                    <a:ext uri="{9D8B030D-6E8A-4147-A177-3AD203B41FA5}">
                      <a16:colId xmlns:a16="http://schemas.microsoft.com/office/drawing/2014/main" val="1959817684"/>
                    </a:ext>
                  </a:extLst>
                </a:gridCol>
                <a:gridCol w="1508155">
                  <a:extLst>
                    <a:ext uri="{9D8B030D-6E8A-4147-A177-3AD203B41FA5}">
                      <a16:colId xmlns:a16="http://schemas.microsoft.com/office/drawing/2014/main" val="1426857079"/>
                    </a:ext>
                  </a:extLst>
                </a:gridCol>
              </a:tblGrid>
              <a:tr h="2432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Key</a:t>
                      </a:r>
                      <a:endParaRPr lang="ko-KR" altLang="en-US" sz="14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Value</a:t>
                      </a:r>
                      <a:endParaRPr lang="ko-KR" altLang="en-US" sz="14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9452534"/>
                  </a:ext>
                </a:extLst>
              </a:tr>
              <a:tr h="2432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Content-Type</a:t>
                      </a:r>
                      <a:endParaRPr lang="ko-KR" altLang="en-US" sz="14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5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application/</a:t>
                      </a:r>
                      <a:r>
                        <a:rPr lang="en-US" altLang="ko-KR" sz="145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retendard Variable" panose="02000003000000020004" pitchFamily="2" charset="-127"/>
                          <a:ea typeface="Pretendard Variable" panose="02000003000000020004" pitchFamily="2" charset="-127"/>
                          <a:cs typeface="Pretendard Variable" panose="02000003000000020004" pitchFamily="2" charset="-127"/>
                        </a:rPr>
                        <a:t>json</a:t>
                      </a:r>
                      <a:endParaRPr lang="ko-KR" altLang="en-US" sz="14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0712707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2175250" y="3583008"/>
            <a:ext cx="1959088" cy="169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Request Header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587958" y="1233714"/>
            <a:ext cx="3404165" cy="5036953"/>
            <a:chOff x="1162050" y="1325884"/>
            <a:chExt cx="3481413" cy="515125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2050" y="1325884"/>
              <a:ext cx="3476651" cy="2031884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l="889" t="669"/>
            <a:stretch/>
          </p:blipFill>
          <p:spPr>
            <a:xfrm>
              <a:off x="1169193" y="3292454"/>
              <a:ext cx="3474270" cy="31846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43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 </a:t>
            </a:r>
            <a:r>
              <a:rPr lang="en-US" altLang="ko-KR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API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명세서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411" y="1197770"/>
            <a:ext cx="3843108" cy="2394796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1428071" y="1163003"/>
            <a:ext cx="3855812" cy="5000625"/>
            <a:chOff x="4845276" y="1143000"/>
            <a:chExt cx="5781675" cy="7623810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45276" y="1143000"/>
              <a:ext cx="5781675" cy="356235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4"/>
            <a:srcRect t="450" b="1"/>
            <a:stretch/>
          </p:blipFill>
          <p:spPr>
            <a:xfrm>
              <a:off x="4864326" y="4699000"/>
              <a:ext cx="5762625" cy="4067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417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1315" y="111442"/>
            <a:ext cx="11531372" cy="6491288"/>
            <a:chOff x="341315" y="111442"/>
            <a:chExt cx="11531372" cy="649128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579440" y="111442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D5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41315" y="242886"/>
              <a:ext cx="3014662" cy="900114"/>
            </a:xfrm>
            <a:prstGeom prst="roundRect">
              <a:avLst>
                <a:gd name="adj" fmla="val 39923"/>
              </a:avLst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1315" y="557213"/>
              <a:ext cx="11531372" cy="6045517"/>
            </a:xfrm>
            <a:prstGeom prst="rect">
              <a:avLst/>
            </a:prstGeom>
            <a:solidFill>
              <a:srgbClr val="E7F9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42913" y="447199"/>
            <a:ext cx="3014662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📎 상세 </a:t>
            </a:r>
            <a:r>
              <a:rPr lang="ko-KR" altLang="en-US" dirty="0" smtClean="0">
                <a:solidFill>
                  <a:schemeClr val="tx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기능</a:t>
            </a:r>
            <a:endParaRPr lang="en-US" altLang="ko-KR" dirty="0">
              <a:solidFill>
                <a:schemeClr val="tx1"/>
              </a:solidFill>
              <a:latin typeface="태나다체 " panose="02000000000000000000" pitchFamily="2" charset="-127"/>
              <a:ea typeface="태나다체 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0087" y="956312"/>
            <a:ext cx="10815637" cy="5358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7" y="1693624"/>
            <a:ext cx="5853623" cy="26224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59" y="3534825"/>
            <a:ext cx="5860599" cy="262242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163948" y="1304554"/>
            <a:ext cx="1060453" cy="2122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62050" y="1092053"/>
            <a:ext cx="1062351" cy="504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 화면</a:t>
            </a:r>
            <a:endParaRPr lang="en-US" altLang="ko-K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730335" y="3170569"/>
            <a:ext cx="1062351" cy="504825"/>
            <a:chOff x="9925050" y="2925150"/>
            <a:chExt cx="1062351" cy="504825"/>
          </a:xfrm>
        </p:grpSpPr>
        <p:sp>
          <p:nvSpPr>
            <p:cNvPr id="14" name="직사각형 13"/>
            <p:cNvSpPr/>
            <p:nvPr/>
          </p:nvSpPr>
          <p:spPr>
            <a:xfrm>
              <a:off x="9926948" y="3137651"/>
              <a:ext cx="1060453" cy="2122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925050" y="2925150"/>
              <a:ext cx="1062351" cy="504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카테고리</a:t>
              </a:r>
              <a:endPara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568342" y="4305523"/>
            <a:ext cx="4339761" cy="315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리액트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기능으로 텍스트 애니메이션 효과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535598" y="4299177"/>
            <a:ext cx="0" cy="2757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6918025" y="3170569"/>
            <a:ext cx="0" cy="3186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984708" y="3143555"/>
            <a:ext cx="3936252" cy="289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기본 페이지는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로그인이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되어있다고 설정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카테고리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별로 이동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02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488</Words>
  <Application>Microsoft Office PowerPoint</Application>
  <PresentationFormat>와이드스크린</PresentationFormat>
  <Paragraphs>123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Arial</vt:lpstr>
      <vt:lpstr>Pretendard Variable</vt:lpstr>
      <vt:lpstr>태나다체 </vt:lpstr>
      <vt:lpstr>맑은 고딕</vt:lpstr>
      <vt:lpstr>Diphylleia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진 채영</dc:creator>
  <cp:lastModifiedBy>ITPS</cp:lastModifiedBy>
  <cp:revision>34</cp:revision>
  <dcterms:created xsi:type="dcterms:W3CDTF">2024-07-16T17:34:45Z</dcterms:created>
  <dcterms:modified xsi:type="dcterms:W3CDTF">2024-07-17T06:49:19Z</dcterms:modified>
</cp:coreProperties>
</file>